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82" r:id="rId5"/>
    <p:sldId id="259" r:id="rId6"/>
    <p:sldId id="260" r:id="rId7"/>
    <p:sldId id="290" r:id="rId8"/>
    <p:sldId id="293" r:id="rId9"/>
    <p:sldId id="294" r:id="rId10"/>
    <p:sldId id="289" r:id="rId11"/>
  </p:sldIdLst>
  <p:sldSz cx="18288000" cy="10287000"/>
  <p:notesSz cx="6858000" cy="9144000"/>
  <p:embeddedFontLst>
    <p:embeddedFont>
      <p:font typeface="Heebo Bold" panose="020B0604020202020204" charset="-79"/>
      <p:regular r:id="rId12"/>
    </p:embeddedFont>
    <p:embeddedFont>
      <p:font typeface="Heebo Bold Bold" panose="020B0604020202020204" charset="-79"/>
      <p:regular r:id="rId13"/>
    </p:embeddedFont>
    <p:embeddedFont>
      <p:font typeface="Heebo Regular" panose="020B0604020202020204" charset="-79"/>
      <p:regular r:id="rId14"/>
    </p:embeddedFont>
    <p:embeddedFont>
      <p:font typeface="Heebo Regular Bold" panose="020B0604020202020204" charset="-79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1278" y="6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jpeg"/><Relationship Id="rId4" Type="http://schemas.openxmlformats.org/officeDocument/2006/relationships/image" Target="../media/image17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4188" y="794979"/>
            <a:ext cx="16419623" cy="8730253"/>
            <a:chOff x="0" y="0"/>
            <a:chExt cx="4324510" cy="22993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24510" cy="2299326"/>
            </a:xfrm>
            <a:custGeom>
              <a:avLst/>
              <a:gdLst/>
              <a:ahLst/>
              <a:cxnLst/>
              <a:rect l="l" t="t" r="r" b="b"/>
              <a:pathLst>
                <a:path w="4324510" h="2299326">
                  <a:moveTo>
                    <a:pt x="0" y="0"/>
                  </a:moveTo>
                  <a:lnTo>
                    <a:pt x="4324510" y="0"/>
                  </a:lnTo>
                  <a:lnTo>
                    <a:pt x="4324510" y="2299326"/>
                  </a:lnTo>
                  <a:lnTo>
                    <a:pt x="0" y="2299326"/>
                  </a:lnTo>
                  <a:close/>
                </a:path>
              </a:pathLst>
            </a:custGeom>
            <a:solidFill>
              <a:srgbClr val="070707"/>
            </a:solidFill>
            <a:ln w="9525" cap="sq">
              <a:solidFill>
                <a:srgbClr val="FF1616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24510" cy="2337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rot="5400000">
            <a:off x="15058666" y="2523660"/>
            <a:ext cx="3753274" cy="3443628"/>
          </a:xfrm>
          <a:custGeom>
            <a:avLst/>
            <a:gdLst/>
            <a:ahLst/>
            <a:cxnLst/>
            <a:rect l="l" t="t" r="r" b="b"/>
            <a:pathLst>
              <a:path w="3753274" h="3443628">
                <a:moveTo>
                  <a:pt x="0" y="0"/>
                </a:moveTo>
                <a:lnTo>
                  <a:pt x="3753274" y="0"/>
                </a:lnTo>
                <a:lnTo>
                  <a:pt x="3753274" y="3443628"/>
                </a:lnTo>
                <a:lnTo>
                  <a:pt x="0" y="34436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6" name="Freeform 6"/>
          <p:cNvSpPr/>
          <p:nvPr/>
        </p:nvSpPr>
        <p:spPr>
          <a:xfrm rot="1713587">
            <a:off x="14568945" y="80742"/>
            <a:ext cx="1569750" cy="1428473"/>
          </a:xfrm>
          <a:custGeom>
            <a:avLst/>
            <a:gdLst/>
            <a:ahLst/>
            <a:cxnLst/>
            <a:rect l="l" t="t" r="r" b="b"/>
            <a:pathLst>
              <a:path w="1569750" h="1428473">
                <a:moveTo>
                  <a:pt x="0" y="0"/>
                </a:moveTo>
                <a:lnTo>
                  <a:pt x="1569750" y="0"/>
                </a:lnTo>
                <a:lnTo>
                  <a:pt x="1569750" y="1428473"/>
                </a:lnTo>
                <a:lnTo>
                  <a:pt x="0" y="14284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7" name="Freeform 7"/>
          <p:cNvSpPr/>
          <p:nvPr/>
        </p:nvSpPr>
        <p:spPr>
          <a:xfrm rot="-478310">
            <a:off x="12014704" y="7015656"/>
            <a:ext cx="5448196" cy="5019151"/>
          </a:xfrm>
          <a:custGeom>
            <a:avLst/>
            <a:gdLst/>
            <a:ahLst/>
            <a:cxnLst/>
            <a:rect l="l" t="t" r="r" b="b"/>
            <a:pathLst>
              <a:path w="5448196" h="5019151">
                <a:moveTo>
                  <a:pt x="0" y="0"/>
                </a:moveTo>
                <a:lnTo>
                  <a:pt x="5448196" y="0"/>
                </a:lnTo>
                <a:lnTo>
                  <a:pt x="5448196" y="5019151"/>
                </a:lnTo>
                <a:lnTo>
                  <a:pt x="0" y="50191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8" name="Group 8"/>
          <p:cNvGrpSpPr/>
          <p:nvPr/>
        </p:nvGrpSpPr>
        <p:grpSpPr>
          <a:xfrm>
            <a:off x="1490757" y="1335166"/>
            <a:ext cx="12832234" cy="2412342"/>
            <a:chOff x="0" y="-38100"/>
            <a:chExt cx="17109645" cy="3216456"/>
          </a:xfrm>
        </p:grpSpPr>
        <p:sp>
          <p:nvSpPr>
            <p:cNvPr id="9" name="TextBox 9"/>
            <p:cNvSpPr txBox="1"/>
            <p:nvPr/>
          </p:nvSpPr>
          <p:spPr>
            <a:xfrm>
              <a:off x="0" y="1126512"/>
              <a:ext cx="17109645" cy="20518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2000"/>
                </a:lnSpc>
              </a:pPr>
              <a:r>
                <a:rPr lang="en-US" sz="10000" dirty="0">
                  <a:solidFill>
                    <a:srgbClr val="FF1616"/>
                  </a:solidFill>
                  <a:latin typeface="Heebo Bold"/>
                </a:rPr>
                <a:t>Reverse </a:t>
              </a:r>
              <a:r>
                <a:rPr lang="en-US" sz="10000" dirty="0">
                  <a:solidFill>
                    <a:srgbClr val="FFFFFF"/>
                  </a:solidFill>
                  <a:latin typeface="Heebo Bold Bold"/>
                </a:rPr>
                <a:t>Engineering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036234" cy="559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spc="228" dirty="0">
                  <a:solidFill>
                    <a:srgbClr val="FFFFFF"/>
                  </a:solidFill>
                  <a:latin typeface="Heebo Regular"/>
                </a:rPr>
                <a:t>Capture The Flag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490758" y="3907309"/>
            <a:ext cx="10202227" cy="588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4800" dirty="0">
                <a:solidFill>
                  <a:srgbClr val="FFFFFF"/>
                </a:solidFill>
                <a:latin typeface="Heebo Regular"/>
              </a:rPr>
              <a:t>Not just executables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37310" y="1251460"/>
            <a:ext cx="7813380" cy="7784080"/>
          </a:xfrm>
          <a:custGeom>
            <a:avLst/>
            <a:gdLst/>
            <a:ahLst/>
            <a:cxnLst/>
            <a:rect l="l" t="t" r="r" b="b"/>
            <a:pathLst>
              <a:path w="7813380" h="7784080">
                <a:moveTo>
                  <a:pt x="0" y="0"/>
                </a:moveTo>
                <a:lnTo>
                  <a:pt x="7813380" y="0"/>
                </a:lnTo>
                <a:lnTo>
                  <a:pt x="7813380" y="7784080"/>
                </a:lnTo>
                <a:lnTo>
                  <a:pt x="0" y="77840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2000"/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" name="Group 3"/>
          <p:cNvGrpSpPr/>
          <p:nvPr/>
        </p:nvGrpSpPr>
        <p:grpSpPr>
          <a:xfrm>
            <a:off x="2652177" y="4132605"/>
            <a:ext cx="12983647" cy="3077351"/>
            <a:chOff x="0" y="0"/>
            <a:chExt cx="17311529" cy="4103134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17311529" cy="2032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000"/>
                </a:lnSpc>
              </a:pPr>
              <a:r>
                <a:rPr lang="en-US" sz="10000">
                  <a:solidFill>
                    <a:srgbClr val="FFFFFF"/>
                  </a:solidFill>
                  <a:latin typeface="Heebo Bold"/>
                </a:rPr>
                <a:t>Thank You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426859"/>
              <a:ext cx="17311529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363440" y="560457"/>
            <a:ext cx="2308255" cy="2100512"/>
          </a:xfrm>
          <a:custGeom>
            <a:avLst/>
            <a:gdLst/>
            <a:ahLst/>
            <a:cxnLst/>
            <a:rect l="l" t="t" r="r" b="b"/>
            <a:pathLst>
              <a:path w="2308255" h="2100512">
                <a:moveTo>
                  <a:pt x="0" y="0"/>
                </a:moveTo>
                <a:lnTo>
                  <a:pt x="2308255" y="0"/>
                </a:lnTo>
                <a:lnTo>
                  <a:pt x="2308255" y="2100512"/>
                </a:lnTo>
                <a:lnTo>
                  <a:pt x="0" y="21005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7" name="Freeform 7"/>
          <p:cNvSpPr/>
          <p:nvPr/>
        </p:nvSpPr>
        <p:spPr>
          <a:xfrm>
            <a:off x="882225" y="8681592"/>
            <a:ext cx="2421194" cy="2230525"/>
          </a:xfrm>
          <a:custGeom>
            <a:avLst/>
            <a:gdLst/>
            <a:ahLst/>
            <a:cxnLst/>
            <a:rect l="l" t="t" r="r" b="b"/>
            <a:pathLst>
              <a:path w="2421194" h="2230525">
                <a:moveTo>
                  <a:pt x="0" y="0"/>
                </a:moveTo>
                <a:lnTo>
                  <a:pt x="2421194" y="0"/>
                </a:lnTo>
                <a:lnTo>
                  <a:pt x="2421194" y="2230525"/>
                </a:lnTo>
                <a:lnTo>
                  <a:pt x="0" y="22305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4887" y="2419934"/>
            <a:ext cx="5633426" cy="3170976"/>
            <a:chOff x="0" y="0"/>
            <a:chExt cx="7511235" cy="4227969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7511235" cy="3057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000"/>
                </a:lnSpc>
              </a:pPr>
              <a:r>
                <a:rPr lang="en-US" sz="7500">
                  <a:solidFill>
                    <a:srgbClr val="FFFFFF"/>
                  </a:solidFill>
                  <a:latin typeface="Heebo Bold Bold"/>
                </a:rPr>
                <a:t>Discussion </a:t>
              </a:r>
              <a:r>
                <a:rPr lang="en-US" sz="7500">
                  <a:solidFill>
                    <a:srgbClr val="FF1616"/>
                  </a:solidFill>
                  <a:latin typeface="Heebo Bold Bold"/>
                </a:rPr>
                <a:t>points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608844"/>
              <a:ext cx="7511235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7910357" y="2546617"/>
            <a:ext cx="454346" cy="0"/>
          </a:xfrm>
          <a:prstGeom prst="line">
            <a:avLst/>
          </a:prstGeom>
          <a:ln w="19050" cap="rnd">
            <a:solidFill>
              <a:srgbClr val="FF161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6" name="AutoShape 6"/>
          <p:cNvSpPr/>
          <p:nvPr/>
        </p:nvSpPr>
        <p:spPr>
          <a:xfrm>
            <a:off x="7910357" y="3581560"/>
            <a:ext cx="454346" cy="0"/>
          </a:xfrm>
          <a:prstGeom prst="line">
            <a:avLst/>
          </a:prstGeom>
          <a:ln w="19050" cap="rnd">
            <a:solidFill>
              <a:srgbClr val="FF161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7" name="AutoShape 7"/>
          <p:cNvSpPr/>
          <p:nvPr/>
        </p:nvSpPr>
        <p:spPr>
          <a:xfrm>
            <a:off x="7910357" y="4616503"/>
            <a:ext cx="454346" cy="0"/>
          </a:xfrm>
          <a:prstGeom prst="line">
            <a:avLst/>
          </a:prstGeom>
          <a:ln w="19050" cap="rnd">
            <a:solidFill>
              <a:srgbClr val="FF161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8" name="AutoShape 8"/>
          <p:cNvSpPr/>
          <p:nvPr/>
        </p:nvSpPr>
        <p:spPr>
          <a:xfrm>
            <a:off x="7910357" y="5651447"/>
            <a:ext cx="454346" cy="0"/>
          </a:xfrm>
          <a:prstGeom prst="line">
            <a:avLst/>
          </a:prstGeom>
          <a:ln w="19050" cap="rnd">
            <a:solidFill>
              <a:srgbClr val="FF161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graphicFrame>
        <p:nvGraphicFramePr>
          <p:cNvPr id="9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955101"/>
              </p:ext>
            </p:extLst>
          </p:nvPr>
        </p:nvGraphicFramePr>
        <p:xfrm>
          <a:off x="8759470" y="2018348"/>
          <a:ext cx="8272605" cy="6250302"/>
        </p:xfrm>
        <a:graphic>
          <a:graphicData uri="http://schemas.openxmlformats.org/drawingml/2006/table">
            <a:tbl>
              <a:tblPr/>
              <a:tblGrid>
                <a:gridCol w="82726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041717"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Heebo Regular"/>
                        </a:rPr>
                        <a:t>Reverse Engineering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41717"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Heebo Regular"/>
                        </a:rPr>
                        <a:t>What to do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1717"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Heebo Regular"/>
                        </a:rPr>
                        <a:t>Tools u might need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41717"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r>
                        <a:rPr lang="en-US" sz="2400" dirty="0">
                          <a:solidFill>
                            <a:srgbClr val="FFFFFF"/>
                          </a:solidFill>
                          <a:latin typeface="Heebo Regular"/>
                        </a:rPr>
                        <a:t>Demo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41717"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41717">
                <a:tc>
                  <a:txBody>
                    <a:bodyPr/>
                    <a:lstStyle/>
                    <a:p>
                      <a:pPr marL="0" lvl="1" indent="0" algn="l">
                        <a:lnSpc>
                          <a:spcPts val="3359"/>
                        </a:lnSpc>
                        <a:spcBef>
                          <a:spcPct val="0"/>
                        </a:spcBef>
                        <a:defRPr/>
                      </a:pPr>
                      <a:endParaRPr lang="en-US" sz="1100" dirty="0"/>
                    </a:p>
                  </a:txBody>
                  <a:tcPr marL="190500" marR="190500" marT="190500" marB="190500" anchor="ctr">
                    <a:lnL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64E6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>
            <a:off x="9264230" y="2566219"/>
            <a:ext cx="7174726" cy="6692081"/>
          </a:xfrm>
          <a:custGeom>
            <a:avLst/>
            <a:gdLst/>
            <a:ahLst/>
            <a:cxnLst/>
            <a:rect l="l" t="t" r="r" b="b"/>
            <a:pathLst>
              <a:path w="1889640" h="1762524">
                <a:moveTo>
                  <a:pt x="0" y="0"/>
                </a:moveTo>
                <a:lnTo>
                  <a:pt x="1889640" y="0"/>
                </a:lnTo>
                <a:lnTo>
                  <a:pt x="1889640" y="1762524"/>
                </a:lnTo>
                <a:lnTo>
                  <a:pt x="0" y="1762524"/>
                </a:lnTo>
                <a:close/>
              </a:path>
            </a:pathLst>
          </a:custGeom>
          <a:solidFill>
            <a:srgbClr val="070707"/>
          </a:solidFill>
          <a:ln w="9525" cap="sq">
            <a:solidFill>
              <a:srgbClr val="FF0000"/>
            </a:solidFill>
            <a:prstDash val="solid"/>
            <a:miter/>
          </a:ln>
        </p:spPr>
        <p:txBody>
          <a:bodyPr/>
          <a:lstStyle/>
          <a:p>
            <a:endParaRPr lang="en-ID"/>
          </a:p>
        </p:txBody>
      </p:sp>
      <p:sp>
        <p:nvSpPr>
          <p:cNvPr id="4" name="TextBox 4"/>
          <p:cNvSpPr txBox="1"/>
          <p:nvPr/>
        </p:nvSpPr>
        <p:spPr>
          <a:xfrm>
            <a:off x="9264230" y="2421558"/>
            <a:ext cx="7174726" cy="6836742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lIns="50800" tIns="50800" rIns="50800" bIns="50800" rtlCol="0" anchor="ctr"/>
          <a:lstStyle/>
          <a:p>
            <a:pPr algn="ctr">
              <a:lnSpc>
                <a:spcPts val="2100"/>
              </a:lnSpc>
            </a:pPr>
            <a:endParaRPr/>
          </a:p>
        </p:txBody>
      </p:sp>
      <p:sp>
        <p:nvSpPr>
          <p:cNvPr id="5" name="Freeform 5"/>
          <p:cNvSpPr/>
          <p:nvPr/>
        </p:nvSpPr>
        <p:spPr>
          <a:xfrm rot="4930990">
            <a:off x="331140" y="8100056"/>
            <a:ext cx="2138011" cy="1985678"/>
          </a:xfrm>
          <a:custGeom>
            <a:avLst/>
            <a:gdLst/>
            <a:ahLst/>
            <a:cxnLst/>
            <a:rect l="l" t="t" r="r" b="b"/>
            <a:pathLst>
              <a:path w="2138011" h="1985678">
                <a:moveTo>
                  <a:pt x="0" y="0"/>
                </a:moveTo>
                <a:lnTo>
                  <a:pt x="2138011" y="0"/>
                </a:lnTo>
                <a:lnTo>
                  <a:pt x="2138011" y="1985678"/>
                </a:lnTo>
                <a:lnTo>
                  <a:pt x="0" y="1985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6" name="Freeform 6"/>
          <p:cNvSpPr/>
          <p:nvPr/>
        </p:nvSpPr>
        <p:spPr>
          <a:xfrm rot="-7362718">
            <a:off x="9669040" y="238290"/>
            <a:ext cx="1556330" cy="1812321"/>
          </a:xfrm>
          <a:custGeom>
            <a:avLst/>
            <a:gdLst/>
            <a:ahLst/>
            <a:cxnLst/>
            <a:rect l="l" t="t" r="r" b="b"/>
            <a:pathLst>
              <a:path w="1556330" h="1812321">
                <a:moveTo>
                  <a:pt x="0" y="0"/>
                </a:moveTo>
                <a:lnTo>
                  <a:pt x="1556331" y="0"/>
                </a:lnTo>
                <a:lnTo>
                  <a:pt x="1556331" y="1812321"/>
                </a:lnTo>
                <a:lnTo>
                  <a:pt x="0" y="18123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D" dirty="0"/>
          </a:p>
        </p:txBody>
      </p:sp>
      <p:grpSp>
        <p:nvGrpSpPr>
          <p:cNvPr id="7" name="Group 7"/>
          <p:cNvGrpSpPr/>
          <p:nvPr/>
        </p:nvGrpSpPr>
        <p:grpSpPr>
          <a:xfrm>
            <a:off x="1502463" y="2566219"/>
            <a:ext cx="7174726" cy="6692081"/>
            <a:chOff x="0" y="0"/>
            <a:chExt cx="1889640" cy="179174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889640" cy="1791746"/>
            </a:xfrm>
            <a:custGeom>
              <a:avLst/>
              <a:gdLst/>
              <a:ahLst/>
              <a:cxnLst/>
              <a:rect l="l" t="t" r="r" b="b"/>
              <a:pathLst>
                <a:path w="1889640" h="1791746">
                  <a:moveTo>
                    <a:pt x="0" y="0"/>
                  </a:moveTo>
                  <a:lnTo>
                    <a:pt x="1889640" y="0"/>
                  </a:lnTo>
                  <a:lnTo>
                    <a:pt x="1889640" y="1791746"/>
                  </a:lnTo>
                  <a:lnTo>
                    <a:pt x="0" y="179174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chemeClr val="bg2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889640" cy="1829846"/>
            </a:xfrm>
            <a:prstGeom prst="rect">
              <a:avLst/>
            </a:prstGeom>
            <a:ln>
              <a:solidFill>
                <a:schemeClr val="bg2"/>
              </a:solidFill>
            </a:ln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6438956" y="3623899"/>
            <a:ext cx="2232521" cy="1900434"/>
          </a:xfrm>
          <a:custGeom>
            <a:avLst/>
            <a:gdLst/>
            <a:ahLst/>
            <a:cxnLst/>
            <a:rect l="l" t="t" r="r" b="b"/>
            <a:pathLst>
              <a:path w="2232521" h="1900434">
                <a:moveTo>
                  <a:pt x="0" y="0"/>
                </a:moveTo>
                <a:lnTo>
                  <a:pt x="2232522" y="0"/>
                </a:lnTo>
                <a:lnTo>
                  <a:pt x="2232522" y="1900433"/>
                </a:lnTo>
                <a:lnTo>
                  <a:pt x="0" y="19004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11" name="Group 11"/>
          <p:cNvGrpSpPr/>
          <p:nvPr/>
        </p:nvGrpSpPr>
        <p:grpSpPr>
          <a:xfrm>
            <a:off x="9713129" y="3549877"/>
            <a:ext cx="6276929" cy="4950887"/>
            <a:chOff x="0" y="0"/>
            <a:chExt cx="8369239" cy="6601181"/>
          </a:xfrm>
        </p:grpSpPr>
        <p:sp>
          <p:nvSpPr>
            <p:cNvPr id="12" name="TextBox 12"/>
            <p:cNvSpPr txBox="1"/>
            <p:nvPr/>
          </p:nvSpPr>
          <p:spPr>
            <a:xfrm>
              <a:off x="0" y="0"/>
              <a:ext cx="8369239" cy="850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4200" dirty="0">
                  <a:solidFill>
                    <a:srgbClr val="FF0000"/>
                  </a:solidFill>
                  <a:latin typeface="Heebo Bold Bold"/>
                </a:rPr>
                <a:t>Reverse</a:t>
              </a:r>
              <a:r>
                <a:rPr lang="en-US" sz="4200" dirty="0">
                  <a:solidFill>
                    <a:srgbClr val="FFFFFF"/>
                  </a:solidFill>
                  <a:latin typeface="Heebo Bold Bold"/>
                </a:rPr>
                <a:t> Engineering</a:t>
              </a:r>
              <a:endParaRPr lang="en-US" sz="4200" dirty="0">
                <a:solidFill>
                  <a:srgbClr val="FF1616"/>
                </a:solidFill>
                <a:latin typeface="Heebo Bold Bold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707534"/>
              <a:ext cx="8369239" cy="48936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600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Trying to get the code from existing software</a:t>
              </a:r>
            </a:p>
            <a:p>
              <a:pPr>
                <a:lnSpc>
                  <a:spcPts val="3600"/>
                </a:lnSpc>
              </a:pPr>
              <a:endParaRPr lang="en-US" sz="2400" dirty="0">
                <a:solidFill>
                  <a:srgbClr val="FFFFFF"/>
                </a:solidFill>
                <a:latin typeface="Heebo Regular"/>
              </a:endParaRPr>
            </a:p>
            <a:p>
              <a:pPr marL="518160" lvl="1" indent="-259080">
                <a:lnSpc>
                  <a:spcPts val="3600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In order to understand how existing program works</a:t>
              </a:r>
            </a:p>
            <a:p>
              <a:pPr>
                <a:lnSpc>
                  <a:spcPts val="3600"/>
                </a:lnSpc>
              </a:pPr>
              <a:endParaRPr lang="en-US" sz="2400" dirty="0">
                <a:solidFill>
                  <a:srgbClr val="FFFFFF"/>
                </a:solidFill>
                <a:latin typeface="Heebo Regular"/>
              </a:endParaRPr>
            </a:p>
            <a:p>
              <a:pPr marL="518160" lvl="1" indent="-259080">
                <a:lnSpc>
                  <a:spcPts val="3600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Done by outsider, usually </a:t>
              </a:r>
              <a:r>
                <a:rPr lang="en-US" sz="2400" dirty="0">
                  <a:solidFill>
                    <a:srgbClr val="FF1616"/>
                  </a:solidFill>
                  <a:latin typeface="Heebo Regular"/>
                </a:rPr>
                <a:t>not </a:t>
              </a: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the </a:t>
              </a:r>
              <a:r>
                <a:rPr lang="en-US" sz="2400" dirty="0">
                  <a:solidFill>
                    <a:srgbClr val="FF1616"/>
                  </a:solidFill>
                  <a:latin typeface="Heebo Regular"/>
                </a:rPr>
                <a:t>authorized</a:t>
              </a: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 one</a:t>
              </a:r>
              <a:endParaRPr lang="en-US" sz="2400" dirty="0">
                <a:solidFill>
                  <a:srgbClr val="FF1616"/>
                </a:solidFill>
                <a:latin typeface="Heebo Regular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951361" y="3498606"/>
            <a:ext cx="6276929" cy="4179957"/>
            <a:chOff x="0" y="0"/>
            <a:chExt cx="8369239" cy="5573276"/>
          </a:xfrm>
        </p:grpSpPr>
        <p:sp>
          <p:nvSpPr>
            <p:cNvPr id="15" name="TextBox 15"/>
            <p:cNvSpPr txBox="1"/>
            <p:nvPr/>
          </p:nvSpPr>
          <p:spPr>
            <a:xfrm>
              <a:off x="0" y="0"/>
              <a:ext cx="8369239" cy="850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40"/>
                </a:lnSpc>
              </a:pPr>
              <a:r>
                <a:rPr lang="en-US" sz="4200" dirty="0">
                  <a:solidFill>
                    <a:srgbClr val="FFFFFF"/>
                  </a:solidFill>
                  <a:latin typeface="Heebo Bold Bold"/>
                </a:rPr>
                <a:t>Software Development</a:t>
              </a:r>
              <a:endParaRPr lang="en-US" sz="4200" dirty="0">
                <a:solidFill>
                  <a:srgbClr val="FF1616"/>
                </a:solidFill>
                <a:latin typeface="Heebo Bold Bold"/>
              </a:endParaRP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910735"/>
              <a:ext cx="8369239" cy="36625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18160" lvl="1" indent="-259080">
                <a:lnSpc>
                  <a:spcPts val="3600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Creating software by writing the code</a:t>
              </a:r>
            </a:p>
            <a:p>
              <a:pPr>
                <a:lnSpc>
                  <a:spcPts val="3600"/>
                </a:lnSpc>
              </a:pPr>
              <a:endParaRPr lang="en-US" sz="2400" dirty="0">
                <a:solidFill>
                  <a:srgbClr val="FFFFFF"/>
                </a:solidFill>
                <a:latin typeface="Heebo Regular"/>
              </a:endParaRPr>
            </a:p>
            <a:p>
              <a:pPr marL="518160" lvl="1" indent="-259080">
                <a:lnSpc>
                  <a:spcPts val="3600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In order to fulfil requirements</a:t>
              </a:r>
            </a:p>
            <a:p>
              <a:pPr>
                <a:lnSpc>
                  <a:spcPts val="3600"/>
                </a:lnSpc>
              </a:pPr>
              <a:endParaRPr lang="en-US" sz="2400" dirty="0">
                <a:solidFill>
                  <a:srgbClr val="FFFFFF"/>
                </a:solidFill>
                <a:latin typeface="Heebo Regular"/>
              </a:endParaRPr>
            </a:p>
            <a:p>
              <a:pPr marL="518160" lvl="1" indent="-259080">
                <a:lnSpc>
                  <a:spcPts val="3600"/>
                </a:lnSpc>
                <a:buFont typeface="Arial"/>
                <a:buChar char="•"/>
              </a:pP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Done by software developer</a:t>
              </a:r>
            </a:p>
            <a:p>
              <a:pPr>
                <a:lnSpc>
                  <a:spcPts val="3600"/>
                </a:lnSpc>
              </a:pPr>
              <a:endParaRPr lang="en-US" sz="2400" dirty="0">
                <a:solidFill>
                  <a:srgbClr val="FFFFFF"/>
                </a:solidFill>
                <a:latin typeface="Heebo Regular"/>
              </a:endParaRP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812641" y="363134"/>
            <a:ext cx="717472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dirty="0">
                <a:solidFill>
                  <a:srgbClr val="FF1616"/>
                </a:solidFill>
                <a:latin typeface="Heebo Bold Bold"/>
              </a:rPr>
              <a:t>Reverse </a:t>
            </a:r>
            <a:r>
              <a:rPr lang="en-US" sz="6000" dirty="0">
                <a:solidFill>
                  <a:srgbClr val="FFFFFF"/>
                </a:solidFill>
                <a:latin typeface="Heebo Bold Bold"/>
              </a:rPr>
              <a:t>Engineering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559199">
            <a:off x="14081771" y="62239"/>
            <a:ext cx="4823880" cy="5983107"/>
          </a:xfrm>
          <a:custGeom>
            <a:avLst/>
            <a:gdLst/>
            <a:ahLst/>
            <a:cxnLst/>
            <a:rect l="l" t="t" r="r" b="b"/>
            <a:pathLst>
              <a:path w="4823880" h="5983107">
                <a:moveTo>
                  <a:pt x="0" y="0"/>
                </a:moveTo>
                <a:lnTo>
                  <a:pt x="4823879" y="0"/>
                </a:lnTo>
                <a:lnTo>
                  <a:pt x="4823879" y="5983107"/>
                </a:lnTo>
                <a:lnTo>
                  <a:pt x="0" y="59831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3000"/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3" name="Group 3"/>
          <p:cNvGrpSpPr/>
          <p:nvPr/>
        </p:nvGrpSpPr>
        <p:grpSpPr>
          <a:xfrm>
            <a:off x="8025944" y="3906418"/>
            <a:ext cx="3491158" cy="2220601"/>
            <a:chOff x="0" y="-57150"/>
            <a:chExt cx="4654877" cy="2960803"/>
          </a:xfrm>
        </p:grpSpPr>
        <p:sp>
          <p:nvSpPr>
            <p:cNvPr id="4" name="TextBox 4"/>
            <p:cNvSpPr txBox="1"/>
            <p:nvPr/>
          </p:nvSpPr>
          <p:spPr>
            <a:xfrm>
              <a:off x="21023" y="-57150"/>
              <a:ext cx="4633854" cy="6162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Heebo Regular Bold"/>
                </a:rPr>
                <a:t>STEP 2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21023" y="1903379"/>
              <a:ext cx="4633854" cy="10002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Heebo Regular"/>
                </a:rPr>
                <a:t>You can use </a:t>
              </a:r>
              <a:r>
                <a:rPr lang="en-US" sz="2000" dirty="0" err="1">
                  <a:solidFill>
                    <a:srgbClr val="FF1616"/>
                  </a:solidFill>
                  <a:latin typeface="Heebo Regular"/>
                </a:rPr>
                <a:t>Ghidra</a:t>
              </a:r>
              <a:r>
                <a:rPr lang="en-US" sz="2000" dirty="0">
                  <a:solidFill>
                    <a:srgbClr val="FF1616"/>
                  </a:solidFill>
                  <a:latin typeface="Heebo Regular"/>
                </a:rPr>
                <a:t>, </a:t>
              </a:r>
              <a:r>
                <a:rPr lang="en-US" sz="2000" dirty="0" err="1">
                  <a:solidFill>
                    <a:srgbClr val="FF1616"/>
                  </a:solidFill>
                  <a:latin typeface="Heebo Regular"/>
                </a:rPr>
                <a:t>dnSpy</a:t>
              </a:r>
              <a:r>
                <a:rPr lang="en-US" sz="2000" dirty="0">
                  <a:solidFill>
                    <a:srgbClr val="FF1616"/>
                  </a:solidFill>
                  <a:latin typeface="Heebo Regular"/>
                </a:rPr>
                <a:t>, </a:t>
              </a:r>
              <a:r>
                <a:rPr lang="en-US" sz="2000" dirty="0" err="1">
                  <a:solidFill>
                    <a:srgbClr val="FF1616"/>
                  </a:solidFill>
                  <a:latin typeface="Heebo Regular"/>
                </a:rPr>
                <a:t>jadx</a:t>
              </a:r>
              <a:r>
                <a:rPr lang="en-US" sz="2000" dirty="0">
                  <a:solidFill>
                    <a:srgbClr val="FF1616"/>
                  </a:solidFill>
                  <a:latin typeface="Heebo Regular"/>
                </a:rPr>
                <a:t>, </a:t>
              </a:r>
              <a:r>
                <a:rPr lang="en-US" sz="2000" dirty="0" err="1">
                  <a:solidFill>
                    <a:srgbClr val="FF1616"/>
                  </a:solidFill>
                  <a:latin typeface="Heebo Regular"/>
                </a:rPr>
                <a:t>etc</a:t>
              </a:r>
              <a:endParaRPr lang="en-US" sz="2000" dirty="0">
                <a:solidFill>
                  <a:srgbClr val="FFFFFF"/>
                </a:solidFill>
                <a:latin typeface="Heebo Regular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21023" y="1161966"/>
              <a:ext cx="4633854" cy="559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Try to decompile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804720"/>
              <a:ext cx="4654877" cy="0"/>
            </a:xfrm>
            <a:prstGeom prst="line">
              <a:avLst/>
            </a:prstGeom>
            <a:ln w="25400" cap="rnd">
              <a:solidFill>
                <a:srgbClr val="FF161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D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002553" y="3906418"/>
            <a:ext cx="3491158" cy="1835882"/>
            <a:chOff x="0" y="-57150"/>
            <a:chExt cx="4654877" cy="2447843"/>
          </a:xfrm>
        </p:grpSpPr>
        <p:sp>
          <p:nvSpPr>
            <p:cNvPr id="9" name="TextBox 9"/>
            <p:cNvSpPr txBox="1"/>
            <p:nvPr/>
          </p:nvSpPr>
          <p:spPr>
            <a:xfrm>
              <a:off x="21023" y="-57150"/>
              <a:ext cx="4633854" cy="6162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FFFFFF"/>
                  </a:solidFill>
                  <a:latin typeface="Heebo Regular Bold"/>
                </a:rPr>
                <a:t>STEP 3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21023" y="1903379"/>
              <a:ext cx="4633854" cy="4873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000"/>
                </a:lnSpc>
              </a:pPr>
              <a:r>
                <a:rPr lang="en-US" sz="2000" dirty="0">
                  <a:solidFill>
                    <a:srgbClr val="FF1616"/>
                  </a:solidFill>
                  <a:latin typeface="Heebo Regular"/>
                </a:rPr>
                <a:t>READ </a:t>
              </a:r>
              <a:r>
                <a:rPr lang="en-US" sz="2000" dirty="0">
                  <a:solidFill>
                    <a:srgbClr val="FFFFFF"/>
                  </a:solidFill>
                  <a:latin typeface="Heebo Regular"/>
                </a:rPr>
                <a:t>the f*in </a:t>
              </a:r>
              <a:r>
                <a:rPr lang="en-US" sz="2000" dirty="0">
                  <a:solidFill>
                    <a:srgbClr val="FF1616"/>
                  </a:solidFill>
                  <a:latin typeface="Heebo Regular"/>
                </a:rPr>
                <a:t>CODE</a:t>
              </a:r>
              <a:endParaRPr lang="en-US" sz="2000" dirty="0">
                <a:solidFill>
                  <a:srgbClr val="FFFFFF"/>
                </a:solidFill>
                <a:latin typeface="Heebo Regular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21023" y="1161966"/>
              <a:ext cx="4633854" cy="5591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dirty="0">
                  <a:solidFill>
                    <a:srgbClr val="FFFFFF"/>
                  </a:solidFill>
                  <a:latin typeface="Heebo Regular"/>
                </a:rPr>
                <a:t>RTFC</a:t>
              </a:r>
            </a:p>
          </p:txBody>
        </p:sp>
        <p:sp>
          <p:nvSpPr>
            <p:cNvPr id="12" name="AutoShape 12"/>
            <p:cNvSpPr/>
            <p:nvPr/>
          </p:nvSpPr>
          <p:spPr>
            <a:xfrm>
              <a:off x="0" y="804720"/>
              <a:ext cx="4654877" cy="0"/>
            </a:xfrm>
            <a:prstGeom prst="line">
              <a:avLst/>
            </a:prstGeom>
            <a:ln w="25400" cap="rnd">
              <a:solidFill>
                <a:srgbClr val="FF161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D"/>
            </a:p>
          </p:txBody>
        </p:sp>
      </p:grpSp>
      <p:sp>
        <p:nvSpPr>
          <p:cNvPr id="13" name="Freeform 13"/>
          <p:cNvSpPr/>
          <p:nvPr/>
        </p:nvSpPr>
        <p:spPr>
          <a:xfrm rot="6273812">
            <a:off x="-2514705" y="6095822"/>
            <a:ext cx="5720805" cy="5620690"/>
          </a:xfrm>
          <a:custGeom>
            <a:avLst/>
            <a:gdLst/>
            <a:ahLst/>
            <a:cxnLst/>
            <a:rect l="l" t="t" r="r" b="b"/>
            <a:pathLst>
              <a:path w="5720805" h="5620690">
                <a:moveTo>
                  <a:pt x="0" y="0"/>
                </a:moveTo>
                <a:lnTo>
                  <a:pt x="5720805" y="0"/>
                </a:lnTo>
                <a:lnTo>
                  <a:pt x="5720805" y="5620691"/>
                </a:lnTo>
                <a:lnTo>
                  <a:pt x="0" y="56206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14" name="TextBox 14"/>
          <p:cNvSpPr txBox="1"/>
          <p:nvPr/>
        </p:nvSpPr>
        <p:spPr>
          <a:xfrm>
            <a:off x="2581328" y="3892130"/>
            <a:ext cx="3475390" cy="476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Heebo Regular Bold"/>
              </a:rPr>
              <a:t>STEP 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565560" y="6143625"/>
            <a:ext cx="3998464" cy="365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00"/>
              </a:lnSpc>
            </a:pPr>
            <a:r>
              <a:rPr lang="en-US" sz="2000" dirty="0">
                <a:solidFill>
                  <a:srgbClr val="FF1616"/>
                </a:solidFill>
                <a:latin typeface="Heebo Regular"/>
              </a:rPr>
              <a:t>file [path]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581328" y="4811229"/>
            <a:ext cx="3475390" cy="8553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dirty="0">
                <a:solidFill>
                  <a:srgbClr val="FFFFFF"/>
                </a:solidFill>
                <a:latin typeface="Heebo Regular"/>
              </a:rPr>
              <a:t>Understand the target format</a:t>
            </a:r>
          </a:p>
        </p:txBody>
      </p:sp>
      <p:sp>
        <p:nvSpPr>
          <p:cNvPr id="17" name="AutoShape 17"/>
          <p:cNvSpPr/>
          <p:nvPr/>
        </p:nvSpPr>
        <p:spPr>
          <a:xfrm>
            <a:off x="2565560" y="4552821"/>
            <a:ext cx="3491158" cy="0"/>
          </a:xfrm>
          <a:prstGeom prst="line">
            <a:avLst/>
          </a:prstGeom>
          <a:ln w="19050" cap="rnd">
            <a:solidFill>
              <a:srgbClr val="FF1616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D"/>
          </a:p>
        </p:txBody>
      </p:sp>
      <p:sp>
        <p:nvSpPr>
          <p:cNvPr id="18" name="TextBox 18"/>
          <p:cNvSpPr txBox="1"/>
          <p:nvPr/>
        </p:nvSpPr>
        <p:spPr>
          <a:xfrm>
            <a:off x="1455677" y="1371308"/>
            <a:ext cx="5446961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dirty="0">
                <a:solidFill>
                  <a:srgbClr val="FFFFFF"/>
                </a:solidFill>
                <a:latin typeface="Heebo Bold Bold"/>
              </a:rPr>
              <a:t>RE </a:t>
            </a:r>
            <a:r>
              <a:rPr lang="en-US" sz="6000" dirty="0">
                <a:solidFill>
                  <a:srgbClr val="FF1616"/>
                </a:solidFill>
                <a:latin typeface="Heebo Bold Bold"/>
              </a:rPr>
              <a:t>Steps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356569"/>
            <a:ext cx="4885398" cy="4901731"/>
            <a:chOff x="0" y="0"/>
            <a:chExt cx="1286689" cy="129099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86689" cy="1290991"/>
            </a:xfrm>
            <a:custGeom>
              <a:avLst/>
              <a:gdLst/>
              <a:ahLst/>
              <a:cxnLst/>
              <a:rect l="l" t="t" r="r" b="b"/>
              <a:pathLst>
                <a:path w="1286689" h="1290991">
                  <a:moveTo>
                    <a:pt x="0" y="0"/>
                  </a:moveTo>
                  <a:lnTo>
                    <a:pt x="1286689" y="0"/>
                  </a:lnTo>
                  <a:lnTo>
                    <a:pt x="1286689" y="1290991"/>
                  </a:lnTo>
                  <a:lnTo>
                    <a:pt x="0" y="1290991"/>
                  </a:lnTo>
                  <a:close/>
                </a:path>
              </a:pathLst>
            </a:custGeom>
            <a:solidFill>
              <a:srgbClr val="070707"/>
            </a:solidFill>
            <a:ln w="9525" cap="sq">
              <a:solidFill>
                <a:srgbClr val="FF1616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286689" cy="13290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701301" y="4356569"/>
            <a:ext cx="4885398" cy="4901731"/>
            <a:chOff x="0" y="0"/>
            <a:chExt cx="1286689" cy="129099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86689" cy="1290991"/>
            </a:xfrm>
            <a:custGeom>
              <a:avLst/>
              <a:gdLst/>
              <a:ahLst/>
              <a:cxnLst/>
              <a:rect l="l" t="t" r="r" b="b"/>
              <a:pathLst>
                <a:path w="1286689" h="1290991">
                  <a:moveTo>
                    <a:pt x="0" y="0"/>
                  </a:moveTo>
                  <a:lnTo>
                    <a:pt x="1286689" y="0"/>
                  </a:lnTo>
                  <a:lnTo>
                    <a:pt x="1286689" y="1290991"/>
                  </a:lnTo>
                  <a:lnTo>
                    <a:pt x="0" y="1290991"/>
                  </a:lnTo>
                  <a:close/>
                </a:path>
              </a:pathLst>
            </a:custGeom>
            <a:solidFill>
              <a:srgbClr val="070707"/>
            </a:solidFill>
            <a:ln w="9525" cap="sq">
              <a:solidFill>
                <a:srgbClr val="FF1616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286689" cy="13290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 rot="502696">
            <a:off x="14205023" y="-2102195"/>
            <a:ext cx="4481173" cy="5558044"/>
          </a:xfrm>
          <a:custGeom>
            <a:avLst/>
            <a:gdLst/>
            <a:ahLst/>
            <a:cxnLst/>
            <a:rect l="l" t="t" r="r" b="b"/>
            <a:pathLst>
              <a:path w="4481173" h="5558044">
                <a:moveTo>
                  <a:pt x="0" y="0"/>
                </a:moveTo>
                <a:lnTo>
                  <a:pt x="4481173" y="0"/>
                </a:lnTo>
                <a:lnTo>
                  <a:pt x="4481173" y="5558045"/>
                </a:lnTo>
                <a:lnTo>
                  <a:pt x="0" y="55580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12" name="Group 12"/>
          <p:cNvGrpSpPr/>
          <p:nvPr/>
        </p:nvGrpSpPr>
        <p:grpSpPr>
          <a:xfrm>
            <a:off x="1028700" y="1281034"/>
            <a:ext cx="12795310" cy="1734388"/>
            <a:chOff x="0" y="-9525"/>
            <a:chExt cx="17060413" cy="2485442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"/>
              <a:ext cx="17060413" cy="16539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000"/>
                </a:lnSpc>
              </a:pPr>
              <a:r>
                <a:rPr lang="en-US" sz="7500" dirty="0">
                  <a:solidFill>
                    <a:srgbClr val="FFFFFF"/>
                  </a:solidFill>
                  <a:latin typeface="Heebo Bold Bold"/>
                </a:rPr>
                <a:t>JavaScript</a:t>
              </a:r>
              <a:endParaRPr lang="en-US" sz="7500" dirty="0">
                <a:solidFill>
                  <a:srgbClr val="FF1616"/>
                </a:solidFill>
                <a:latin typeface="Heebo Bold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856792"/>
              <a:ext cx="17060413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480222" y="5824027"/>
            <a:ext cx="3973304" cy="446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dirty="0">
                <a:solidFill>
                  <a:srgbClr val="FFFFFF"/>
                </a:solidFill>
                <a:latin typeface="Heebo Regular"/>
              </a:rPr>
              <a:t>Web </a:t>
            </a:r>
            <a:r>
              <a:rPr lang="en-US" sz="2600" dirty="0">
                <a:solidFill>
                  <a:srgbClr val="FF1616"/>
                </a:solidFill>
                <a:latin typeface="Heebo Regular"/>
              </a:rPr>
              <a:t>Browsers</a:t>
            </a:r>
            <a:endParaRPr lang="en-US" sz="2600" dirty="0">
              <a:solidFill>
                <a:srgbClr val="FFFFFF"/>
              </a:solidFill>
              <a:latin typeface="Heebo Regular"/>
            </a:endParaRPr>
          </a:p>
        </p:txBody>
      </p:sp>
      <p:sp>
        <p:nvSpPr>
          <p:cNvPr id="24" name="Freeform 24"/>
          <p:cNvSpPr/>
          <p:nvPr/>
        </p:nvSpPr>
        <p:spPr>
          <a:xfrm>
            <a:off x="1484747" y="4818681"/>
            <a:ext cx="658931" cy="467242"/>
          </a:xfrm>
          <a:custGeom>
            <a:avLst/>
            <a:gdLst/>
            <a:ahLst/>
            <a:cxnLst/>
            <a:rect l="l" t="t" r="r" b="b"/>
            <a:pathLst>
              <a:path w="658931" h="467242">
                <a:moveTo>
                  <a:pt x="0" y="0"/>
                </a:moveTo>
                <a:lnTo>
                  <a:pt x="658931" y="0"/>
                </a:lnTo>
                <a:lnTo>
                  <a:pt x="658931" y="467242"/>
                </a:lnTo>
                <a:lnTo>
                  <a:pt x="0" y="4672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1026" name="Picture 2" descr="Brave Logo PNG Vector (SVG) Free Download">
            <a:extLst>
              <a:ext uri="{FF2B5EF4-FFF2-40B4-BE49-F238E27FC236}">
                <a16:creationId xmlns:a16="http://schemas.microsoft.com/office/drawing/2014/main" id="{89DCFC4D-EE56-63DB-148F-E3B0500E3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6545461"/>
            <a:ext cx="1209548" cy="1417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66554A3-4FD0-3799-5207-0C0D8D1F38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3120" y="6619637"/>
            <a:ext cx="1209600" cy="12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3A6342C-C9A5-E2E2-95AD-816A3B717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092" y="6545461"/>
            <a:ext cx="1209600" cy="125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9779F2D4-06B6-55C9-2F47-FD14E08F7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3680" y="4686300"/>
            <a:ext cx="4160639" cy="4160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145049" y="-1599179"/>
            <a:ext cx="6228501" cy="6844507"/>
          </a:xfrm>
          <a:custGeom>
            <a:avLst/>
            <a:gdLst/>
            <a:ahLst/>
            <a:cxnLst/>
            <a:rect l="l" t="t" r="r" b="b"/>
            <a:pathLst>
              <a:path w="6228501" h="6844507">
                <a:moveTo>
                  <a:pt x="0" y="0"/>
                </a:moveTo>
                <a:lnTo>
                  <a:pt x="6228502" y="0"/>
                </a:lnTo>
                <a:lnTo>
                  <a:pt x="6228502" y="6844507"/>
                </a:lnTo>
                <a:lnTo>
                  <a:pt x="0" y="68445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sp>
        <p:nvSpPr>
          <p:cNvPr id="3" name="TextBox 3"/>
          <p:cNvSpPr txBox="1"/>
          <p:nvPr/>
        </p:nvSpPr>
        <p:spPr>
          <a:xfrm>
            <a:off x="1028700" y="1447144"/>
            <a:ext cx="11667464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dirty="0">
                <a:solidFill>
                  <a:srgbClr val="FF1616"/>
                </a:solidFill>
                <a:latin typeface="Heebo Bold Bold"/>
              </a:rPr>
              <a:t>Obfuscation</a:t>
            </a:r>
            <a:endParaRPr lang="en-US" sz="7500" dirty="0">
              <a:solidFill>
                <a:srgbClr val="FFFFFF"/>
              </a:solidFill>
              <a:latin typeface="Heebo Bold Bold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028700" y="3442929"/>
            <a:ext cx="12759295" cy="4721672"/>
            <a:chOff x="0" y="0"/>
            <a:chExt cx="3360473" cy="12435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360473" cy="1243568"/>
            </a:xfrm>
            <a:custGeom>
              <a:avLst/>
              <a:gdLst/>
              <a:ahLst/>
              <a:cxnLst/>
              <a:rect l="l" t="t" r="r" b="b"/>
              <a:pathLst>
                <a:path w="3360473" h="1243568">
                  <a:moveTo>
                    <a:pt x="0" y="0"/>
                  </a:moveTo>
                  <a:lnTo>
                    <a:pt x="3360473" y="0"/>
                  </a:lnTo>
                  <a:lnTo>
                    <a:pt x="3360473" y="1243568"/>
                  </a:lnTo>
                  <a:lnTo>
                    <a:pt x="0" y="12435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1616"/>
              </a:solidFill>
              <a:prstDash val="solid"/>
              <a:miter/>
            </a:ln>
          </p:spPr>
          <p:txBody>
            <a:bodyPr/>
            <a:lstStyle/>
            <a:p>
              <a:endParaRPr lang="en-ID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3360473" cy="1253093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marL="0" lvl="0" indent="0" algn="ctr">
                <a:lnSpc>
                  <a:spcPts val="3600"/>
                </a:lnSpc>
                <a:spcBef>
                  <a:spcPct val="0"/>
                </a:spcBef>
              </a:pPr>
              <a:r>
                <a:rPr lang="en-US" sz="3000" dirty="0">
                  <a:solidFill>
                    <a:srgbClr val="FFFFFF"/>
                  </a:solidFill>
                  <a:latin typeface="Heebo Regular"/>
                </a:rPr>
                <a:t>Code obfuscation is the process of making applications difficult or impossible to decompile or disassemble, and the retrieved application code more difficult for humans to parse.</a:t>
              </a:r>
              <a:endParaRPr lang="en-US" sz="3000" dirty="0">
                <a:solidFill>
                  <a:srgbClr val="FF1616"/>
                </a:solidFill>
                <a:latin typeface="Heebo Regular"/>
              </a:endParaRPr>
            </a:p>
          </p:txBody>
        </p:sp>
      </p:grpSp>
      <p:sp>
        <p:nvSpPr>
          <p:cNvPr id="7" name="Freeform 7"/>
          <p:cNvSpPr/>
          <p:nvPr/>
        </p:nvSpPr>
        <p:spPr>
          <a:xfrm>
            <a:off x="7086636" y="3774145"/>
            <a:ext cx="643423" cy="500700"/>
          </a:xfrm>
          <a:custGeom>
            <a:avLst/>
            <a:gdLst/>
            <a:ahLst/>
            <a:cxnLst/>
            <a:rect l="l" t="t" r="r" b="b"/>
            <a:pathLst>
              <a:path w="643423" h="500700">
                <a:moveTo>
                  <a:pt x="0" y="0"/>
                </a:moveTo>
                <a:lnTo>
                  <a:pt x="643423" y="0"/>
                </a:lnTo>
                <a:lnTo>
                  <a:pt x="643423" y="500699"/>
                </a:lnTo>
                <a:lnTo>
                  <a:pt x="0" y="50069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pic>
        <p:nvPicPr>
          <p:cNvPr id="5122" name="Picture 2" descr="Obfuscation Code - an overview | ScienceDirect Topics">
            <a:extLst>
              <a:ext uri="{FF2B5EF4-FFF2-40B4-BE49-F238E27FC236}">
                <a16:creationId xmlns:a16="http://schemas.microsoft.com/office/drawing/2014/main" id="{65CEF5A2-A91A-D580-7D39-7742B20F3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657" y="3444863"/>
            <a:ext cx="12759295" cy="509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1"/>
          <p:cNvSpPr/>
          <p:nvPr/>
        </p:nvSpPr>
        <p:spPr>
          <a:xfrm rot="502696">
            <a:off x="14205023" y="-2102195"/>
            <a:ext cx="4481173" cy="5558044"/>
          </a:xfrm>
          <a:custGeom>
            <a:avLst/>
            <a:gdLst/>
            <a:ahLst/>
            <a:cxnLst/>
            <a:rect l="l" t="t" r="r" b="b"/>
            <a:pathLst>
              <a:path w="4481173" h="5558044">
                <a:moveTo>
                  <a:pt x="0" y="0"/>
                </a:moveTo>
                <a:lnTo>
                  <a:pt x="4481173" y="0"/>
                </a:lnTo>
                <a:lnTo>
                  <a:pt x="4481173" y="5558045"/>
                </a:lnTo>
                <a:lnTo>
                  <a:pt x="0" y="55580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12" name="Group 12"/>
          <p:cNvGrpSpPr/>
          <p:nvPr/>
        </p:nvGrpSpPr>
        <p:grpSpPr>
          <a:xfrm>
            <a:off x="1028700" y="1281034"/>
            <a:ext cx="12795310" cy="1734388"/>
            <a:chOff x="0" y="-9525"/>
            <a:chExt cx="17060413" cy="2485442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"/>
              <a:ext cx="17060413" cy="16539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000"/>
                </a:lnSpc>
              </a:pPr>
              <a:r>
                <a:rPr lang="en-US" sz="7500" dirty="0">
                  <a:solidFill>
                    <a:srgbClr val="FFFFFF"/>
                  </a:solidFill>
                  <a:latin typeface="Heebo Bold Bold"/>
                </a:rPr>
                <a:t>Python</a:t>
              </a:r>
              <a:endParaRPr lang="en-US" sz="7500" dirty="0">
                <a:solidFill>
                  <a:srgbClr val="FF1616"/>
                </a:solidFill>
                <a:latin typeface="Heebo Bold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856792"/>
              <a:ext cx="17060413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028700" y="8267700"/>
            <a:ext cx="10401300" cy="4462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dirty="0">
                <a:solidFill>
                  <a:srgbClr val="FF1616"/>
                </a:solidFill>
                <a:latin typeface="Heebo Regular Bold"/>
              </a:rPr>
              <a:t>https://www.toolnb.com/tools-lang-en/pyc.html</a:t>
            </a:r>
            <a:endParaRPr lang="en-US" sz="2600" dirty="0">
              <a:solidFill>
                <a:srgbClr val="FFFFFF"/>
              </a:solidFill>
              <a:latin typeface="Heebo Regular Bold"/>
            </a:endParaRPr>
          </a:p>
        </p:txBody>
      </p:sp>
      <p:pic>
        <p:nvPicPr>
          <p:cNvPr id="2050" name="Picture 2" descr="python-uncompyle6/README.rst at master · rocky/python ...">
            <a:extLst>
              <a:ext uri="{FF2B5EF4-FFF2-40B4-BE49-F238E27FC236}">
                <a16:creationId xmlns:a16="http://schemas.microsoft.com/office/drawing/2014/main" id="{49854EAA-13F3-15BC-D4A8-C173AC743B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2799403"/>
            <a:ext cx="9639300" cy="481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72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1"/>
          <p:cNvSpPr/>
          <p:nvPr/>
        </p:nvSpPr>
        <p:spPr>
          <a:xfrm rot="502696">
            <a:off x="14205023" y="-2102195"/>
            <a:ext cx="4481173" cy="5558044"/>
          </a:xfrm>
          <a:custGeom>
            <a:avLst/>
            <a:gdLst/>
            <a:ahLst/>
            <a:cxnLst/>
            <a:rect l="l" t="t" r="r" b="b"/>
            <a:pathLst>
              <a:path w="4481173" h="5558044">
                <a:moveTo>
                  <a:pt x="0" y="0"/>
                </a:moveTo>
                <a:lnTo>
                  <a:pt x="4481173" y="0"/>
                </a:lnTo>
                <a:lnTo>
                  <a:pt x="4481173" y="5558045"/>
                </a:lnTo>
                <a:lnTo>
                  <a:pt x="0" y="55580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12" name="Group 12"/>
          <p:cNvGrpSpPr/>
          <p:nvPr/>
        </p:nvGrpSpPr>
        <p:grpSpPr>
          <a:xfrm>
            <a:off x="1028700" y="1281034"/>
            <a:ext cx="12795310" cy="1734388"/>
            <a:chOff x="0" y="-9525"/>
            <a:chExt cx="17060413" cy="2485442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"/>
              <a:ext cx="17060413" cy="16539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000"/>
                </a:lnSpc>
              </a:pPr>
              <a:r>
                <a:rPr lang="en-US" sz="7500" dirty="0">
                  <a:solidFill>
                    <a:srgbClr val="FFFFFF"/>
                  </a:solidFill>
                  <a:latin typeface="Heebo Bold Bold"/>
                </a:rPr>
                <a:t>Java</a:t>
              </a:r>
              <a:endParaRPr lang="en-US" sz="7500" dirty="0">
                <a:solidFill>
                  <a:srgbClr val="FF1616"/>
                </a:solidFill>
                <a:latin typeface="Heebo Bold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856792"/>
              <a:ext cx="17060413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</p:grpSp>
      <p:pic>
        <p:nvPicPr>
          <p:cNvPr id="3074" name="Picture 2" descr="GitHub - java-decompiler/jd-gui: A standalone Java Decompiler GUI">
            <a:extLst>
              <a:ext uri="{FF2B5EF4-FFF2-40B4-BE49-F238E27FC236}">
                <a16:creationId xmlns:a16="http://schemas.microsoft.com/office/drawing/2014/main" id="{9523E4BD-D80A-7254-04A7-7C775BDAB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3874850"/>
            <a:ext cx="64770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other logo/icon proposal · Issue #420 · skylot/jadx · GitHub">
            <a:extLst>
              <a:ext uri="{FF2B5EF4-FFF2-40B4-BE49-F238E27FC236}">
                <a16:creationId xmlns:a16="http://schemas.microsoft.com/office/drawing/2014/main" id="{CB86580C-6E8B-7AC4-43DB-494B7ECB3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8600" y="4293950"/>
            <a:ext cx="2400300" cy="2400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9855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1"/>
          <p:cNvSpPr/>
          <p:nvPr/>
        </p:nvSpPr>
        <p:spPr>
          <a:xfrm rot="502696">
            <a:off x="14205023" y="-2102195"/>
            <a:ext cx="4481173" cy="5558044"/>
          </a:xfrm>
          <a:custGeom>
            <a:avLst/>
            <a:gdLst/>
            <a:ahLst/>
            <a:cxnLst/>
            <a:rect l="l" t="t" r="r" b="b"/>
            <a:pathLst>
              <a:path w="4481173" h="5558044">
                <a:moveTo>
                  <a:pt x="0" y="0"/>
                </a:moveTo>
                <a:lnTo>
                  <a:pt x="4481173" y="0"/>
                </a:lnTo>
                <a:lnTo>
                  <a:pt x="4481173" y="5558045"/>
                </a:lnTo>
                <a:lnTo>
                  <a:pt x="0" y="55580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D"/>
          </a:p>
        </p:txBody>
      </p:sp>
      <p:grpSp>
        <p:nvGrpSpPr>
          <p:cNvPr id="12" name="Group 12"/>
          <p:cNvGrpSpPr/>
          <p:nvPr/>
        </p:nvGrpSpPr>
        <p:grpSpPr>
          <a:xfrm>
            <a:off x="1028700" y="1281034"/>
            <a:ext cx="12795310" cy="1734388"/>
            <a:chOff x="0" y="-9525"/>
            <a:chExt cx="17060413" cy="2485442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9525"/>
              <a:ext cx="17060413" cy="165395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000"/>
                </a:lnSpc>
              </a:pPr>
              <a:r>
                <a:rPr lang="en-US" sz="7500" dirty="0">
                  <a:solidFill>
                    <a:srgbClr val="FFFFFF"/>
                  </a:solidFill>
                  <a:latin typeface="Heebo Bold Bold"/>
                </a:rPr>
                <a:t>.NET</a:t>
              </a:r>
              <a:endParaRPr lang="en-US" sz="7500" dirty="0">
                <a:solidFill>
                  <a:srgbClr val="FF1616"/>
                </a:solidFill>
                <a:latin typeface="Heebo Bold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856792"/>
              <a:ext cx="17060413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</p:grpSp>
      <p:pic>
        <p:nvPicPr>
          <p:cNvPr id="4098" name="Picture 2" descr="GitHub - dnSpy/dnSpy: .NET debugger and assembly editor">
            <a:extLst>
              <a:ext uri="{FF2B5EF4-FFF2-40B4-BE49-F238E27FC236}">
                <a16:creationId xmlns:a16="http://schemas.microsoft.com/office/drawing/2014/main" id="{D23B1A28-09DA-3551-04C3-717D6B183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3034472"/>
            <a:ext cx="1143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0886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191B28"/>
      </a:dk1>
      <a:lt1>
        <a:sysClr val="window" lastClr="C2C6D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153</Words>
  <Application>Microsoft Office PowerPoint</Application>
  <PresentationFormat>Custom</PresentationFormat>
  <Paragraphs>40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Heebo Bold</vt:lpstr>
      <vt:lpstr>Heebo Bold Bold</vt:lpstr>
      <vt:lpstr>Arial</vt:lpstr>
      <vt:lpstr>Calibri</vt:lpstr>
      <vt:lpstr>Heebo Regular</vt:lpstr>
      <vt:lpstr>Heebo Regular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Secure Configuration</dc:title>
  <cp:lastModifiedBy>rafliher</cp:lastModifiedBy>
  <cp:revision>3</cp:revision>
  <dcterms:created xsi:type="dcterms:W3CDTF">2006-08-16T00:00:00Z</dcterms:created>
  <dcterms:modified xsi:type="dcterms:W3CDTF">2024-04-12T12:44:44Z</dcterms:modified>
  <dc:identifier>DAFXpRZgwY8</dc:identifier>
</cp:coreProperties>
</file>

<file path=docProps/thumbnail.jpeg>
</file>